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63" r:id="rId3"/>
    <p:sldId id="264" r:id="rId4"/>
    <p:sldId id="257" r:id="rId5"/>
    <p:sldId id="259" r:id="rId6"/>
    <p:sldId id="266" r:id="rId7"/>
    <p:sldId id="272" r:id="rId8"/>
    <p:sldId id="261" r:id="rId9"/>
    <p:sldId id="271"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64" autoAdjust="0"/>
  </p:normalViewPr>
  <p:slideViewPr>
    <p:cSldViewPr>
      <p:cViewPr varScale="1">
        <p:scale>
          <a:sx n="51" d="100"/>
          <a:sy n="51" d="100"/>
        </p:scale>
        <p:origin x="-19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9B3C5-7663-4694-B724-1F8DEA69B49F}" type="datetimeFigureOut">
              <a:rPr lang="en-US" smtClean="0"/>
              <a:pPr/>
              <a:t>2/3/2014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E7D4D-FEAD-4BBD-ABE9-C0E849D923F3}"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and.org/pubs/research_briefs/RB9145/index1.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ild.edu/search-teach-workshop-description.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Children</a:t>
            </a:r>
            <a:r>
              <a:rPr lang="en-CA" baseline="0" dirty="0" smtClean="0"/>
              <a:t> need a great start to life especially when it comes to learning!  They</a:t>
            </a:r>
            <a:r>
              <a:rPr lang="en-CA" dirty="0" smtClean="0"/>
              <a:t> are little sponges and love to absorb</a:t>
            </a:r>
            <a:r>
              <a:rPr lang="en-CA" baseline="0" dirty="0" smtClean="0"/>
              <a:t> and learn about their world.  Sometimes however, problems arise that cause that “learning” ability to break down and the wonder and excitement of a child’s world is lost in a cloud of despair.  Unless we as parents and educators “catch” or intervene in the life of a child, statistics show that we will not be effective in turning these learning difficulties around in the life of a child.  Dr. Reid Lyon, one of the leading professors in the research of reading development programs states that 75% of children will have difficulty learning to read throughout high school IF they do not have intervention before the age of NINE!   Dr. Joseph </a:t>
            </a:r>
            <a:r>
              <a:rPr lang="en-CA" baseline="0" dirty="0" err="1" smtClean="0"/>
              <a:t>Torgesen</a:t>
            </a:r>
            <a:r>
              <a:rPr lang="en-CA" baseline="0" dirty="0" smtClean="0"/>
              <a:t> (director at the Florida Center for Reading Research) states “The best solution to the problem of reading failure is to allocate resources for EARLY IDENTIFICATION and prevention.....few schools have in place a mechanism to identify and help children BEFORE failure takes hold.  To the extent that we allow children to fall seriously behind....we are moving to a “remedial” rather than a “preventive” model of intervention.” </a:t>
            </a:r>
          </a:p>
          <a:p>
            <a:endParaRPr lang="en-CA" b="1" baseline="0" dirty="0" smtClean="0"/>
          </a:p>
          <a:p>
            <a:r>
              <a:rPr lang="en-CA" b="0" dirty="0" smtClean="0"/>
              <a:t>Early childhood intervention programs have been shown to yield benefits in </a:t>
            </a:r>
            <a:r>
              <a:rPr lang="en-CA" b="0" dirty="0" smtClean="0">
                <a:hlinkClick r:id="rId3"/>
              </a:rPr>
              <a:t>academic</a:t>
            </a:r>
            <a:r>
              <a:rPr lang="en-CA" b="0" dirty="0" smtClean="0"/>
              <a:t> achievement, </a:t>
            </a:r>
            <a:r>
              <a:rPr lang="en-CA" b="0" dirty="0" err="1" smtClean="0"/>
              <a:t>behavior</a:t>
            </a:r>
            <a:r>
              <a:rPr lang="en-CA" b="0" dirty="0" smtClean="0"/>
              <a:t>, educational progression and attainment, delinquency and crime, and </a:t>
            </a:r>
            <a:r>
              <a:rPr lang="en-CA" b="0" dirty="0" err="1" smtClean="0"/>
              <a:t>labor</a:t>
            </a:r>
            <a:r>
              <a:rPr lang="en-CA" b="0" dirty="0" smtClean="0"/>
              <a:t> market success, among other domains. </a:t>
            </a:r>
          </a:p>
          <a:p>
            <a:r>
              <a:rPr lang="en-CA" b="0" dirty="0" smtClean="0"/>
              <a:t>Well-designed early childhood interventions have been found to generate a return to society ranging from $1.80 to $17.07 for each dollar spent on the program.  (According to</a:t>
            </a:r>
            <a:r>
              <a:rPr lang="en-CA" b="0" baseline="0" dirty="0" smtClean="0"/>
              <a:t> RAND Corporation Research Brief)</a:t>
            </a:r>
            <a:endParaRPr lang="en-CA" b="0" dirty="0" smtClean="0"/>
          </a:p>
          <a:p>
            <a:endParaRPr lang="en-CA" b="1" baseline="0" dirty="0" smtClean="0"/>
          </a:p>
          <a:p>
            <a:endParaRPr lang="en-CA" baseline="0" dirty="0" smtClean="0"/>
          </a:p>
          <a:p>
            <a:r>
              <a:rPr lang="en-CA" baseline="0" dirty="0" smtClean="0"/>
              <a:t>And so, today we wish to address the area of EARLY INTERVENTION and desire to show you a program that is designed to meet the educational needs of young learners BEFORE they experience the frustration of learning failure.</a:t>
            </a:r>
          </a:p>
        </p:txBody>
      </p:sp>
      <p:sp>
        <p:nvSpPr>
          <p:cNvPr id="4" name="Slide Number Placeholder 3"/>
          <p:cNvSpPr>
            <a:spLocks noGrp="1"/>
          </p:cNvSpPr>
          <p:nvPr>
            <p:ph type="sldNum" sz="quarter" idx="10"/>
          </p:nvPr>
        </p:nvSpPr>
        <p:spPr/>
        <p:txBody>
          <a:bodyPr/>
          <a:lstStyle/>
          <a:p>
            <a:fld id="{31CE7D4D-FEAD-4BBD-ABE9-C0E849D923F3}"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SEARCH&amp;TEACH® was developed by Archie A. Silver, M.D. (child psychiatrist) and Rosa A. </a:t>
            </a:r>
            <a:r>
              <a:rPr lang="en-CA" dirty="0" err="1" smtClean="0"/>
              <a:t>Hagin</a:t>
            </a:r>
            <a:r>
              <a:rPr lang="en-CA" dirty="0" smtClean="0"/>
              <a:t>, Ph.D. (psychologist) and the staff of the Learning Disorders Unit at New York </a:t>
            </a:r>
            <a:r>
              <a:rPr lang="en-CA" dirty="0" smtClean="0">
                <a:hlinkClick r:id="rId3"/>
              </a:rPr>
              <a:t>University</a:t>
            </a:r>
            <a:r>
              <a:rPr lang="en-CA" dirty="0" smtClean="0"/>
              <a:t> School of Medicine</a:t>
            </a:r>
            <a:r>
              <a:rPr lang="en-CA" baseline="0" dirty="0" smtClean="0"/>
              <a:t> </a:t>
            </a:r>
            <a:r>
              <a:rPr lang="en-CA" baseline="0" smtClean="0"/>
              <a:t>in the late 60’s.</a:t>
            </a:r>
            <a:r>
              <a:rPr lang="en-CA" smtClean="0"/>
              <a:t> </a:t>
            </a:r>
            <a:r>
              <a:rPr lang="en-CA" dirty="0" smtClean="0"/>
              <a:t>It is based on extensive interdisciplinary research on the diagnosis and treatment of learning disorders and is now being implemented in diverse school settings throughout the U.S. and</a:t>
            </a:r>
            <a:r>
              <a:rPr lang="en-CA" baseline="0" dirty="0" smtClean="0"/>
              <a:t> in some parts of Canada.  </a:t>
            </a:r>
          </a:p>
          <a:p>
            <a:endParaRPr lang="en-CA" baseline="0" dirty="0" smtClean="0"/>
          </a:p>
          <a:p>
            <a:r>
              <a:rPr lang="en-CA" baseline="0" dirty="0" smtClean="0"/>
              <a:t>SEARCH is based on a factor analysis of the clinical battery used at the Learning Disorders Unit.  The tasks of TEACH were developed and tested in a four-year investigation of pre-reading skills.</a:t>
            </a:r>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Share some of your own stories or</a:t>
            </a:r>
            <a:r>
              <a:rPr lang="en-CA" baseline="0" dirty="0" smtClean="0"/>
              <a:t> from other S &amp; T therapists that show how the program has been successful in helping children reach their full potential</a:t>
            </a:r>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0" dirty="0" smtClean="0"/>
              <a:t>Is</a:t>
            </a:r>
            <a:r>
              <a:rPr lang="en-CA" i="0" baseline="0" dirty="0" smtClean="0"/>
              <a:t> my child or student vulnerable to learning problems?  These questions can happen early on in a child’s educational experience.  As young as kindergarten through grade two, many parents or teachers may ask this question and yes, there are some signs to look for when identifying child who may struggle in school as they grow older.  Some “soft’” signs for children ages 5 and under may include such things as:</a:t>
            </a:r>
          </a:p>
          <a:p>
            <a:endParaRPr lang="en-CA" i="0" baseline="0" dirty="0" smtClean="0"/>
          </a:p>
          <a:p>
            <a:endParaRPr lang="en-CA" i="0" baseline="0" dirty="0" smtClean="0"/>
          </a:p>
          <a:p>
            <a:r>
              <a:rPr lang="en-CA" i="0" baseline="0" dirty="0" smtClean="0"/>
              <a:t>Talk about these and give examples!</a:t>
            </a:r>
          </a:p>
          <a:p>
            <a:r>
              <a:rPr lang="en-CA" dirty="0" smtClean="0"/>
              <a:t>Delayed speech </a:t>
            </a:r>
          </a:p>
          <a:p>
            <a:r>
              <a:rPr lang="en-CA" dirty="0" smtClean="0"/>
              <a:t>Pronunciation problems</a:t>
            </a:r>
          </a:p>
          <a:p>
            <a:r>
              <a:rPr lang="en-CA" dirty="0" smtClean="0"/>
              <a:t>Difficulty learning new words</a:t>
            </a:r>
          </a:p>
          <a:p>
            <a:r>
              <a:rPr lang="en-CA" dirty="0" smtClean="0"/>
              <a:t>Difficulty learning to read</a:t>
            </a:r>
          </a:p>
          <a:p>
            <a:r>
              <a:rPr lang="en-CA" dirty="0" smtClean="0"/>
              <a:t>Trouble learning numbers or the alphabet</a:t>
            </a:r>
          </a:p>
          <a:p>
            <a:r>
              <a:rPr lang="en-CA" dirty="0" smtClean="0"/>
              <a:t>Short attention span</a:t>
            </a:r>
          </a:p>
          <a:p>
            <a:r>
              <a:rPr lang="en-CA" dirty="0" smtClean="0"/>
              <a:t>Difficulty following directions</a:t>
            </a:r>
          </a:p>
          <a:p>
            <a:r>
              <a:rPr lang="en-CA" dirty="0" smtClean="0"/>
              <a:t>Poor grasp of a crayon or pen</a:t>
            </a:r>
          </a:p>
          <a:p>
            <a:r>
              <a:rPr lang="en-CA" dirty="0" smtClean="0"/>
              <a:t/>
            </a:r>
            <a:br>
              <a:rPr lang="en-CA" dirty="0" smtClean="0"/>
            </a:br>
            <a:r>
              <a:rPr lang="en-CA" dirty="0" smtClean="0"/>
              <a:t/>
            </a:r>
            <a:br>
              <a:rPr lang="en-CA" dirty="0" smtClean="0"/>
            </a:br>
            <a:endParaRPr lang="en-CA" i="0" dirty="0" smtClean="0"/>
          </a:p>
          <a:p>
            <a:r>
              <a:rPr lang="en-CA" dirty="0" smtClean="0"/>
              <a:t>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SEARCH</a:t>
            </a:r>
            <a:r>
              <a:rPr lang="en-CA" baseline="0" dirty="0" smtClean="0"/>
              <a:t> and TEACH program takes these “soft signs” and other red flags that children (kindergarten through grade two) may experience and carries it a step further.  They work on solving these puzzles through:</a:t>
            </a:r>
          </a:p>
          <a:p>
            <a:endParaRPr lang="en-CA" baseline="0" dirty="0" smtClean="0"/>
          </a:p>
          <a:p>
            <a:pPr marL="228600" indent="-228600">
              <a:buAutoNum type="arabicPeriod"/>
            </a:pPr>
            <a:r>
              <a:rPr lang="en-CA" baseline="0" dirty="0" smtClean="0"/>
              <a:t>Early identification</a:t>
            </a:r>
          </a:p>
          <a:p>
            <a:pPr marL="228600" indent="-228600">
              <a:buAutoNum type="arabicPeriod"/>
            </a:pPr>
            <a:r>
              <a:rPr lang="en-CA" baseline="0" dirty="0" smtClean="0"/>
              <a:t>Clinical diagnosis</a:t>
            </a:r>
          </a:p>
          <a:p>
            <a:pPr marL="228600" indent="-228600">
              <a:buAutoNum type="arabicPeriod"/>
            </a:pPr>
            <a:r>
              <a:rPr lang="en-CA" baseline="0" dirty="0" smtClean="0"/>
              <a:t>Educational intervention</a:t>
            </a:r>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Therefore,</a:t>
            </a:r>
            <a:r>
              <a:rPr lang="en-CA" baseline="0" dirty="0" smtClean="0"/>
              <a:t> let us introduce you to the SEARCH and TEACH program, aimed at children from kindergarten through grade two.</a:t>
            </a:r>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What is SEARCH?  It is a 20 minute individual test designed to identify children VULNERABLE to learning problems and to provide a clear profile of strengths and weaknesses in neuropsychological</a:t>
            </a:r>
            <a:r>
              <a:rPr lang="en-CA" baseline="0" dirty="0" smtClean="0"/>
              <a:t> skills basic to learning to read, write and spell.  It provides structure to guide intervention before children have failed.</a:t>
            </a:r>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SEARCH</a:t>
            </a:r>
            <a:r>
              <a:rPr lang="en-CA" baseline="0" dirty="0" smtClean="0"/>
              <a:t> assesses strengths and vulnerabilities in the neuropsychological skills basic to learning to read, write and spell.  With individual children it is useful not only to identify unexpected failures, but also in guiding intervention.</a:t>
            </a:r>
          </a:p>
          <a:p>
            <a:endParaRPr lang="en-CA" baseline="0" dirty="0" smtClean="0"/>
          </a:p>
          <a:p>
            <a:r>
              <a:rPr lang="en-CA" baseline="0" dirty="0" smtClean="0"/>
              <a:t>SEARCH is effective in scanning an entire class or an individual student during kindergarten or early in grade one to provide a grade-wide profile useful to teachers and administrators in planning the content, organization, and timing of instruction.</a:t>
            </a:r>
          </a:p>
          <a:p>
            <a:endParaRPr lang="en-CA" baseline="0" dirty="0" smtClean="0"/>
          </a:p>
          <a:p>
            <a:r>
              <a:rPr lang="en-CA" baseline="0" dirty="0" smtClean="0"/>
              <a:t>You can show a SEARCH task.</a:t>
            </a:r>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TEACH is an instructional manual of 55 teaching tasks to address the needs revealed</a:t>
            </a:r>
            <a:r>
              <a:rPr lang="en-CA" baseline="0" dirty="0" smtClean="0"/>
              <a:t> by SEARCH.  Tasks are organized into five clusters that mesh with SEARCH components.  These include:  visual, visual motor, auditory, body image, and intermodal.  </a:t>
            </a:r>
          </a:p>
          <a:p>
            <a:r>
              <a:rPr lang="en-CA" baseline="0" dirty="0" smtClean="0"/>
              <a:t>Each task provides a rationale relating the task to reading, writing, and spelling; step-by-step teaching procedures; and criteria for determining a child’s mastery of the task.  TEACH also includes 143 task cards that can be organized in a resource file for easy access in teaching.</a:t>
            </a:r>
          </a:p>
          <a:p>
            <a:endParaRPr lang="en-CA" baseline="0" dirty="0" smtClean="0"/>
          </a:p>
          <a:p>
            <a:r>
              <a:rPr lang="en-CA" baseline="0" dirty="0" smtClean="0"/>
              <a:t>For example: A Search card such as Lamb Chops Matching (show this) measures Visual Discrimination which is the ability to discriminate and match asymmetric figures needed to build perceptual skills for accurate recognition of letters and words.  If this portion of the test shows “weak” for a child an appropriate Teach task such as Matching Basic Forms (show this) would be used with the child to strengthen this area.</a:t>
            </a:r>
          </a:p>
          <a:p>
            <a:endParaRPr lang="en-CA" baseline="0" dirty="0" smtClean="0"/>
          </a:p>
          <a:p>
            <a:r>
              <a:rPr lang="en-CA" baseline="0" dirty="0" smtClean="0"/>
              <a:t>Visual Motor is the ability to copy accurately a series of designs of graduated difficulty.  The Design Search test measures this (you can show this).  This is important because it measures basic visual-motor skills which must become automatic in order to learn to write legibly and fluidly.  The Teach tasks which helps these areas include Rhythmic Writing (you can show one if you wish).</a:t>
            </a:r>
          </a:p>
          <a:p>
            <a:endParaRPr lang="en-CA" baseline="0" dirty="0" smtClean="0"/>
          </a:p>
          <a:p>
            <a:r>
              <a:rPr lang="en-CA" baseline="0" dirty="0" smtClean="0"/>
              <a:t>Body Image is the ability to perceive and localize tactile stimuli and to conceptualize one aspect of body image (finger schema).  This is important to the development of mature and correct pencil grip for the execution of fine-motor tasks such as handwriting.  Teach tasks for this area include many things such as before and after activities, finger number games etc.</a:t>
            </a:r>
          </a:p>
          <a:p>
            <a:endParaRPr lang="en-CA" baseline="0" dirty="0" smtClean="0"/>
          </a:p>
          <a:p>
            <a:r>
              <a:rPr lang="en-CA" baseline="0" dirty="0" smtClean="0"/>
              <a:t>Intermodal dictation is the ability to combine knowledge of sound/symbol (auditory and visual) associations using the first letter in common names and writing (motor task).  </a:t>
            </a:r>
            <a:r>
              <a:rPr lang="en-CA" baseline="0" smtClean="0"/>
              <a:t>This skill </a:t>
            </a:r>
            <a:r>
              <a:rPr lang="en-CA" baseline="0" dirty="0" smtClean="0"/>
              <a:t>is highly correlated with readiness for learning to read and the accompanying writing that goes with beginning reading instruction.  There are many Teach tasks which address this issue and they include activities which work on picture/sound consonants, picture/sound digraphs etc.  (you can show one here)</a:t>
            </a:r>
          </a:p>
          <a:p>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TEACH manual explains the intervention methodology and steps for converting SEARCH results into a practical plan for working with TEACH.  It outlines:</a:t>
            </a:r>
          </a:p>
          <a:p>
            <a:endParaRPr lang="en-CA" baseline="0" dirty="0" smtClean="0"/>
          </a:p>
          <a:p>
            <a:pPr marL="228600" indent="-228600">
              <a:buAutoNum type="arabicPeriod"/>
            </a:pPr>
            <a:r>
              <a:rPr lang="en-CA" baseline="0" dirty="0" smtClean="0"/>
              <a:t>How results can be used to determine vulnerability</a:t>
            </a:r>
          </a:p>
          <a:p>
            <a:pPr marL="228600" indent="-228600">
              <a:buAutoNum type="arabicPeriod"/>
            </a:pPr>
            <a:r>
              <a:rPr lang="en-CA" baseline="0" dirty="0" smtClean="0"/>
              <a:t>How single components can be used to select tasks to help children build the skills basic to school learning</a:t>
            </a:r>
          </a:p>
          <a:p>
            <a:pPr marL="228600" indent="-228600">
              <a:buNone/>
            </a:pPr>
            <a:endParaRPr lang="en-CA" baseline="0" dirty="0" smtClean="0"/>
          </a:p>
          <a:p>
            <a:pPr marL="228600" indent="-228600">
              <a:buNone/>
            </a:pPr>
            <a:r>
              <a:rPr lang="en-CA" baseline="0" dirty="0" smtClean="0"/>
              <a:t>You can show a TASK card or provide a small “demo” with someone.</a:t>
            </a:r>
          </a:p>
          <a:p>
            <a:pPr marL="228600" indent="-228600">
              <a:buNone/>
            </a:pPr>
            <a:endParaRPr lang="en-CA" baseline="0" dirty="0" smtClean="0"/>
          </a:p>
          <a:p>
            <a:pPr marL="228600" indent="-228600">
              <a:buNone/>
            </a:pPr>
            <a:endParaRPr lang="en-CA" baseline="0" dirty="0" smtClean="0"/>
          </a:p>
          <a:p>
            <a:pPr marL="228600" indent="-228600">
              <a:buNone/>
            </a:pPr>
            <a:endParaRPr lang="en-CA" dirty="0"/>
          </a:p>
        </p:txBody>
      </p:sp>
      <p:sp>
        <p:nvSpPr>
          <p:cNvPr id="4" name="Slide Number Placeholder 3"/>
          <p:cNvSpPr>
            <a:spLocks noGrp="1"/>
          </p:cNvSpPr>
          <p:nvPr>
            <p:ph type="sldNum" sz="quarter" idx="10"/>
          </p:nvPr>
        </p:nvSpPr>
        <p:spPr/>
        <p:txBody>
          <a:bodyPr/>
          <a:lstStyle/>
          <a:p>
            <a:fld id="{31CE7D4D-FEAD-4BBD-ABE9-C0E849D923F3}"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53363D-CB67-4A68-8867-1C16DF2249ED}" type="datetimeFigureOut">
              <a:rPr lang="en-US" smtClean="0"/>
              <a:pPr/>
              <a:t>2/3/2014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BCB6105F-9A14-43B3-BCA8-717BEFCB89B4}"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3363D-CB67-4A68-8867-1C16DF2249ED}" type="datetimeFigureOut">
              <a:rPr lang="en-US" smtClean="0"/>
              <a:pPr/>
              <a:t>2/3/2014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3363D-CB67-4A68-8867-1C16DF2249ED}" type="datetimeFigureOut">
              <a:rPr lang="en-US" smtClean="0"/>
              <a:pPr/>
              <a:t>2/3/2014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3363D-CB67-4A68-8867-1C16DF2249ED}" type="datetimeFigureOut">
              <a:rPr lang="en-US" smtClean="0"/>
              <a:pPr/>
              <a:t>2/3/2014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53363D-CB67-4A68-8867-1C16DF2249ED}" type="datetimeFigureOut">
              <a:rPr lang="en-US" smtClean="0"/>
              <a:pPr/>
              <a:t>2/3/2014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CB6105F-9A14-43B3-BCA8-717BEFCB89B4}"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3363D-CB67-4A68-8867-1C16DF2249ED}" type="datetimeFigureOut">
              <a:rPr lang="en-US" smtClean="0"/>
              <a:pPr/>
              <a:t>2/3/2014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53363D-CB67-4A68-8867-1C16DF2249ED}" type="datetimeFigureOut">
              <a:rPr lang="en-US" smtClean="0"/>
              <a:pPr/>
              <a:t>2/3/2014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53363D-CB67-4A68-8867-1C16DF2249ED}" type="datetimeFigureOut">
              <a:rPr lang="en-US" smtClean="0"/>
              <a:pPr/>
              <a:t>2/3/2014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363D-CB67-4A68-8867-1C16DF2249ED}" type="datetimeFigureOut">
              <a:rPr lang="en-US" smtClean="0"/>
              <a:pPr/>
              <a:t>2/3/2014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3363D-CB67-4A68-8867-1C16DF2249ED}" type="datetimeFigureOut">
              <a:rPr lang="en-US" smtClean="0"/>
              <a:pPr/>
              <a:t>2/3/2014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CB6105F-9A14-43B3-BCA8-717BEFCB89B4}"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53363D-CB67-4A68-8867-1C16DF2249ED}" type="datetimeFigureOut">
              <a:rPr lang="en-US" smtClean="0"/>
              <a:pPr/>
              <a:t>2/3/2014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BCB6105F-9A14-43B3-BCA8-717BEFCB89B4}"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53363D-CB67-4A68-8867-1C16DF2249ED}" type="datetimeFigureOut">
              <a:rPr lang="en-US" smtClean="0"/>
              <a:pPr/>
              <a:t>2/3/2014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B6105F-9A14-43B3-BCA8-717BEFCB89B4}"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36712"/>
            <a:ext cx="6702896" cy="936104"/>
          </a:xfrm>
        </p:spPr>
        <p:txBody>
          <a:bodyPr/>
          <a:lstStyle/>
          <a:p>
            <a:r>
              <a:rPr lang="en-CA" dirty="0" smtClean="0"/>
              <a:t>Search &amp; Teach	</a:t>
            </a:r>
            <a:endParaRPr lang="en-CA" dirty="0"/>
          </a:p>
        </p:txBody>
      </p:sp>
      <p:sp>
        <p:nvSpPr>
          <p:cNvPr id="3" name="Subtitle 2"/>
          <p:cNvSpPr>
            <a:spLocks noGrp="1"/>
          </p:cNvSpPr>
          <p:nvPr>
            <p:ph type="subTitle" idx="1"/>
          </p:nvPr>
        </p:nvSpPr>
        <p:spPr>
          <a:xfrm>
            <a:off x="899592" y="1772816"/>
            <a:ext cx="6400800" cy="3960440"/>
          </a:xfrm>
        </p:spPr>
        <p:txBody>
          <a:bodyPr/>
          <a:lstStyle/>
          <a:p>
            <a:r>
              <a:rPr lang="en-CA" dirty="0" smtClean="0"/>
              <a:t>Preparing Young </a:t>
            </a:r>
            <a:r>
              <a:rPr lang="en-CA" dirty="0" smtClean="0"/>
              <a:t>Minds For </a:t>
            </a:r>
            <a:r>
              <a:rPr lang="en-CA" dirty="0" smtClean="0"/>
              <a:t>Success</a:t>
            </a:r>
            <a:endParaRPr lang="en-CA" dirty="0"/>
          </a:p>
        </p:txBody>
      </p:sp>
      <p:pic>
        <p:nvPicPr>
          <p:cNvPr id="6" name="Picture 2" descr="C:\Users\Maclean\AppData\Local\Microsoft\Windows\Temporary Internet Files\Content.IE5\TCTO5M9B\MP900442227[1].jpg"/>
          <p:cNvPicPr>
            <a:picLocks noChangeAspect="1" noChangeArrowheads="1"/>
          </p:cNvPicPr>
          <p:nvPr/>
        </p:nvPicPr>
        <p:blipFill>
          <a:blip r:embed="rId3" cstate="print"/>
          <a:srcRect/>
          <a:stretch>
            <a:fillRect/>
          </a:stretch>
        </p:blipFill>
        <p:spPr bwMode="auto">
          <a:xfrm>
            <a:off x="2195736" y="2420888"/>
            <a:ext cx="5072098" cy="2916100"/>
          </a:xfrm>
          <a:prstGeom prst="rect">
            <a:avLst/>
          </a:prstGeom>
          <a:noFill/>
        </p:spPr>
      </p:pic>
      <p:pic>
        <p:nvPicPr>
          <p:cNvPr id="5" name="Picture 4" descr="nild-logo_trans-bkgrd.png"/>
          <p:cNvPicPr>
            <a:picLocks noChangeAspect="1"/>
          </p:cNvPicPr>
          <p:nvPr/>
        </p:nvPicPr>
        <p:blipFill>
          <a:blip r:embed="rId4" cstate="print"/>
          <a:stretch>
            <a:fillRect/>
          </a:stretch>
        </p:blipFill>
        <p:spPr>
          <a:xfrm>
            <a:off x="5396529" y="5500019"/>
            <a:ext cx="3747471" cy="13579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305800" cy="3511292"/>
          </a:xfrm>
        </p:spPr>
        <p:txBody>
          <a:bodyPr>
            <a:normAutofit/>
          </a:bodyPr>
          <a:lstStyle/>
          <a:p>
            <a:r>
              <a:rPr lang="en-CA" dirty="0" smtClean="0"/>
              <a:t>How can you use TEACH?</a:t>
            </a:r>
            <a:endParaRPr lang="en-CA" dirty="0"/>
          </a:p>
        </p:txBody>
      </p:sp>
      <p:pic>
        <p:nvPicPr>
          <p:cNvPr id="7170" name="Picture 2" descr="C:\Users\Maclean\AppData\Local\Microsoft\Windows\Temporary Internet Files\Content.IE5\GEPZO4MH\MC900434854[2].png"/>
          <p:cNvPicPr>
            <a:picLocks noChangeAspect="1" noChangeArrowheads="1"/>
          </p:cNvPicPr>
          <p:nvPr/>
        </p:nvPicPr>
        <p:blipFill>
          <a:blip r:embed="rId3" cstate="print"/>
          <a:srcRect/>
          <a:stretch>
            <a:fillRect/>
          </a:stretch>
        </p:blipFill>
        <p:spPr bwMode="auto">
          <a:xfrm>
            <a:off x="1907704" y="332656"/>
            <a:ext cx="4857482" cy="3571749"/>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004048" y="5500019"/>
            <a:ext cx="3747471" cy="13579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165072"/>
          </a:xfrm>
        </p:spPr>
        <p:txBody>
          <a:bodyPr>
            <a:normAutofit/>
          </a:bodyPr>
          <a:lstStyle/>
          <a:p>
            <a:r>
              <a:rPr lang="en-CA" dirty="0" smtClean="0"/>
              <a:t>How did the program develop?</a:t>
            </a:r>
            <a:endParaRPr lang="en-CA" dirty="0"/>
          </a:p>
        </p:txBody>
      </p:sp>
      <p:pic>
        <p:nvPicPr>
          <p:cNvPr id="8194" name="Picture 2" descr="C:\Users\Maclean\AppData\Local\Microsoft\Windows\Temporary Internet Files\Content.IE5\TCTO5M9B\MP900390083[1].jpg"/>
          <p:cNvPicPr>
            <a:picLocks noChangeAspect="1" noChangeArrowheads="1"/>
          </p:cNvPicPr>
          <p:nvPr/>
        </p:nvPicPr>
        <p:blipFill>
          <a:blip r:embed="rId3" cstate="print"/>
          <a:srcRect/>
          <a:stretch>
            <a:fillRect/>
          </a:stretch>
        </p:blipFill>
        <p:spPr bwMode="auto">
          <a:xfrm>
            <a:off x="3203848" y="980728"/>
            <a:ext cx="2609088" cy="2543180"/>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076056" y="5500019"/>
            <a:ext cx="3747471" cy="13579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Success Stories</a:t>
            </a:r>
            <a:endParaRPr lang="en-CA" dirty="0"/>
          </a:p>
        </p:txBody>
      </p:sp>
      <p:pic>
        <p:nvPicPr>
          <p:cNvPr id="9220" name="Picture 4" descr="C:\Users\Maclean\AppData\Local\Microsoft\Windows\Temporary Internet Files\Content.IE5\K1V3K8Y8\MP900442224[1].jpg"/>
          <p:cNvPicPr>
            <a:picLocks noChangeAspect="1" noChangeArrowheads="1"/>
          </p:cNvPicPr>
          <p:nvPr/>
        </p:nvPicPr>
        <p:blipFill>
          <a:blip r:embed="rId3" cstate="print"/>
          <a:srcRect/>
          <a:stretch>
            <a:fillRect/>
          </a:stretch>
        </p:blipFill>
        <p:spPr bwMode="auto">
          <a:xfrm>
            <a:off x="1547664" y="1988840"/>
            <a:ext cx="5688632" cy="3325772"/>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076056" y="5500019"/>
            <a:ext cx="3747471" cy="13579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029168"/>
          </a:xfrm>
        </p:spPr>
        <p:txBody>
          <a:bodyPr>
            <a:normAutofit fontScale="90000"/>
          </a:bodyPr>
          <a:lstStyle/>
          <a:p>
            <a:pPr lvl="0"/>
            <a:r>
              <a:rPr lang="en-CA" dirty="0" smtClean="0"/>
              <a:t/>
            </a:r>
            <a:br>
              <a:rPr lang="en-CA" dirty="0" smtClean="0"/>
            </a:br>
            <a:r>
              <a:rPr lang="en-CA" dirty="0" smtClean="0"/>
              <a:t/>
            </a:r>
            <a:br>
              <a:rPr lang="en-CA" dirty="0" smtClean="0"/>
            </a:br>
            <a:r>
              <a:rPr lang="en-CA" dirty="0" smtClean="0"/>
              <a:t>SEARCH AND TEACH</a:t>
            </a:r>
            <a:br>
              <a:rPr lang="en-CA" dirty="0" smtClean="0"/>
            </a:br>
            <a:r>
              <a:rPr lang="en-CA" dirty="0" smtClean="0"/>
              <a:t>Training Workshops offered regularly by NILD Canada for teachers, parents and therapists. </a:t>
            </a:r>
            <a:br>
              <a:rPr lang="en-CA" dirty="0" smtClean="0"/>
            </a:br>
            <a:r>
              <a:rPr lang="en-CA" dirty="0" smtClean="0"/>
              <a:t>Visit our website for current training dates.</a:t>
            </a:r>
            <a:br>
              <a:rPr lang="en-CA" dirty="0" smtClean="0"/>
            </a:br>
            <a:r>
              <a:rPr lang="en-CA" dirty="0" smtClean="0"/>
              <a:t>www.nildcanada.org</a:t>
            </a:r>
            <a:endParaRPr lang="en-CA" dirty="0"/>
          </a:p>
        </p:txBody>
      </p:sp>
      <p:pic>
        <p:nvPicPr>
          <p:cNvPr id="4" name="Picture 3" descr="nild-logo_trans-bkgrd.png"/>
          <p:cNvPicPr>
            <a:picLocks noChangeAspect="1"/>
          </p:cNvPicPr>
          <p:nvPr/>
        </p:nvPicPr>
        <p:blipFill>
          <a:blip r:embed="rId2" cstate="print"/>
          <a:stretch>
            <a:fillRect/>
          </a:stretch>
        </p:blipFill>
        <p:spPr>
          <a:xfrm>
            <a:off x="5396529" y="5500019"/>
            <a:ext cx="3747471" cy="1357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97436"/>
          </a:xfrm>
        </p:spPr>
        <p:txBody>
          <a:bodyPr/>
          <a:lstStyle/>
          <a:p>
            <a:r>
              <a:rPr lang="en-CA" dirty="0" smtClean="0"/>
              <a:t>HOW TO IDENTIFY</a:t>
            </a:r>
            <a:br>
              <a:rPr lang="en-CA" dirty="0" smtClean="0"/>
            </a:br>
            <a:r>
              <a:rPr lang="en-CA" dirty="0" smtClean="0"/>
              <a:t>Children vulnerable to learning problems</a:t>
            </a:r>
            <a:endParaRPr lang="en-CA" dirty="0"/>
          </a:p>
        </p:txBody>
      </p:sp>
      <p:sp>
        <p:nvSpPr>
          <p:cNvPr id="3" name="Content Placeholder 2"/>
          <p:cNvSpPr>
            <a:spLocks noGrp="1"/>
          </p:cNvSpPr>
          <p:nvPr>
            <p:ph idx="1"/>
          </p:nvPr>
        </p:nvSpPr>
        <p:spPr>
          <a:xfrm>
            <a:off x="457200" y="785794"/>
            <a:ext cx="8229600" cy="5538806"/>
          </a:xfrm>
        </p:spPr>
        <p:txBody>
          <a:bodyPr/>
          <a:lstStyle/>
          <a:p>
            <a:endParaRPr lang="en-CA" dirty="0" smtClean="0"/>
          </a:p>
          <a:p>
            <a:endParaRPr lang="en-CA" dirty="0" smtClean="0"/>
          </a:p>
          <a:p>
            <a:endParaRPr lang="en-CA" dirty="0" smtClean="0"/>
          </a:p>
          <a:p>
            <a:endParaRPr lang="en-CA" dirty="0"/>
          </a:p>
        </p:txBody>
      </p:sp>
      <p:pic>
        <p:nvPicPr>
          <p:cNvPr id="1029" name="Picture 5" descr="C:\Users\Maclean\AppData\Local\Microsoft\Windows\Temporary Internet Files\Content.IE5\K1V3K8Y8\MP900442459[1].jpg"/>
          <p:cNvPicPr>
            <a:picLocks noChangeAspect="1" noChangeArrowheads="1"/>
          </p:cNvPicPr>
          <p:nvPr/>
        </p:nvPicPr>
        <p:blipFill>
          <a:blip r:embed="rId3" cstate="print"/>
          <a:srcRect/>
          <a:stretch>
            <a:fillRect/>
          </a:stretch>
        </p:blipFill>
        <p:spPr bwMode="auto">
          <a:xfrm>
            <a:off x="6072198" y="928670"/>
            <a:ext cx="2357422" cy="2214578"/>
          </a:xfrm>
          <a:prstGeom prst="rect">
            <a:avLst/>
          </a:prstGeom>
          <a:noFill/>
        </p:spPr>
      </p:pic>
      <p:pic>
        <p:nvPicPr>
          <p:cNvPr id="5" name="Picture 4" descr="nild-logo_trans-bkgrd.png"/>
          <p:cNvPicPr>
            <a:picLocks noChangeAspect="1"/>
          </p:cNvPicPr>
          <p:nvPr/>
        </p:nvPicPr>
        <p:blipFill>
          <a:blip r:embed="rId4" cstate="print"/>
          <a:stretch>
            <a:fillRect/>
          </a:stretch>
        </p:blipFill>
        <p:spPr>
          <a:xfrm>
            <a:off x="4860032" y="5157192"/>
            <a:ext cx="3747471" cy="13579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8229600" cy="3941060"/>
          </a:xfrm>
        </p:spPr>
        <p:txBody>
          <a:bodyPr>
            <a:normAutofit/>
          </a:bodyPr>
          <a:lstStyle/>
          <a:p>
            <a:r>
              <a:rPr lang="en-CA" dirty="0" smtClean="0"/>
              <a:t>HOW TO PREVENT</a:t>
            </a:r>
            <a:br>
              <a:rPr lang="en-CA" dirty="0" smtClean="0"/>
            </a:br>
            <a:r>
              <a:rPr lang="en-CA" dirty="0" smtClean="0"/>
              <a:t>School failure and its emotional consequences</a:t>
            </a:r>
            <a:endParaRPr lang="en-CA" dirty="0"/>
          </a:p>
        </p:txBody>
      </p:sp>
      <p:pic>
        <p:nvPicPr>
          <p:cNvPr id="1026" name="Picture 2" descr="C:\Users\Maclean\AppData\Local\Microsoft\Windows\Temporary Internet Files\Content.IE5\GEPZO4MH\MC900434854[1].png"/>
          <p:cNvPicPr>
            <a:picLocks noChangeAspect="1" noChangeArrowheads="1"/>
          </p:cNvPicPr>
          <p:nvPr/>
        </p:nvPicPr>
        <p:blipFill>
          <a:blip r:embed="rId3" cstate="print"/>
          <a:srcRect/>
          <a:stretch>
            <a:fillRect/>
          </a:stretch>
        </p:blipFill>
        <p:spPr bwMode="auto">
          <a:xfrm>
            <a:off x="5796136" y="692696"/>
            <a:ext cx="2285714" cy="2448272"/>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148064" y="4941168"/>
            <a:ext cx="3747471" cy="13579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08720"/>
            <a:ext cx="8229600" cy="2016224"/>
          </a:xfrm>
        </p:spPr>
        <p:txBody>
          <a:bodyPr>
            <a:normAutofit fontScale="90000"/>
          </a:bodyPr>
          <a:lstStyle/>
          <a:p>
            <a:r>
              <a:rPr lang="en-CA" sz="3600" dirty="0" smtClean="0"/>
              <a:t>Search &amp; Teach is an early identification and intervention program designed to meet the educational needs of young learners before they experience the frustration of learning failure.</a:t>
            </a:r>
            <a:endParaRPr lang="en-CA" sz="3600" dirty="0"/>
          </a:p>
        </p:txBody>
      </p:sp>
      <p:pic>
        <p:nvPicPr>
          <p:cNvPr id="2051" name="Picture 3" descr="C:\Users\Maclean\AppData\Local\Microsoft\Windows\Temporary Internet Files\Content.IE5\TCTO5M9B\MP900442427[1].jpg"/>
          <p:cNvPicPr>
            <a:picLocks noChangeAspect="1" noChangeArrowheads="1"/>
          </p:cNvPicPr>
          <p:nvPr/>
        </p:nvPicPr>
        <p:blipFill>
          <a:blip r:embed="rId3" cstate="print"/>
          <a:srcRect/>
          <a:stretch>
            <a:fillRect/>
          </a:stretch>
        </p:blipFill>
        <p:spPr bwMode="auto">
          <a:xfrm>
            <a:off x="2411760" y="3068960"/>
            <a:ext cx="4104456" cy="2033045"/>
          </a:xfrm>
          <a:prstGeom prst="rect">
            <a:avLst/>
          </a:prstGeom>
          <a:noFill/>
        </p:spPr>
      </p:pic>
      <p:pic>
        <p:nvPicPr>
          <p:cNvPr id="5" name="Picture 4" descr="nild-logo_trans-bkgrd.png"/>
          <p:cNvPicPr>
            <a:picLocks noChangeAspect="1"/>
          </p:cNvPicPr>
          <p:nvPr/>
        </p:nvPicPr>
        <p:blipFill>
          <a:blip r:embed="rId4" cstate="print"/>
          <a:stretch>
            <a:fillRect/>
          </a:stretch>
        </p:blipFill>
        <p:spPr>
          <a:xfrm>
            <a:off x="5396529" y="5500019"/>
            <a:ext cx="3747471" cy="13579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6130"/>
          </a:xfrm>
        </p:spPr>
        <p:txBody>
          <a:bodyPr/>
          <a:lstStyle/>
          <a:p>
            <a:r>
              <a:rPr lang="en-CA" dirty="0" smtClean="0"/>
              <a:t>SEARCH –</a:t>
            </a:r>
            <a:br>
              <a:rPr lang="en-CA" dirty="0" smtClean="0"/>
            </a:br>
            <a:r>
              <a:rPr lang="en-CA" dirty="0" smtClean="0"/>
              <a:t>Identification</a:t>
            </a:r>
            <a:endParaRPr lang="en-CA" dirty="0"/>
          </a:p>
        </p:txBody>
      </p:sp>
      <p:pic>
        <p:nvPicPr>
          <p:cNvPr id="1028" name="Picture 4" descr="C:\Users\Maclean\AppData\Local\Microsoft\Windows\Temporary Internet Files\Content.IE5\K1V3K8Y8\MP900442524[1].jpg"/>
          <p:cNvPicPr>
            <a:picLocks noChangeAspect="1" noChangeArrowheads="1"/>
          </p:cNvPicPr>
          <p:nvPr/>
        </p:nvPicPr>
        <p:blipFill>
          <a:blip r:embed="rId3" cstate="print"/>
          <a:srcRect/>
          <a:stretch>
            <a:fillRect/>
          </a:stretch>
        </p:blipFill>
        <p:spPr bwMode="auto">
          <a:xfrm>
            <a:off x="3786182" y="1214422"/>
            <a:ext cx="4572000" cy="3643338"/>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148064" y="5500019"/>
            <a:ext cx="3747471" cy="13579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453104"/>
          </a:xfrm>
        </p:spPr>
        <p:txBody>
          <a:bodyPr/>
          <a:lstStyle/>
          <a:p>
            <a:r>
              <a:rPr lang="en-CA" dirty="0" smtClean="0"/>
              <a:t>How is Search Used?</a:t>
            </a:r>
            <a:endParaRPr lang="en-CA" dirty="0"/>
          </a:p>
        </p:txBody>
      </p:sp>
      <p:pic>
        <p:nvPicPr>
          <p:cNvPr id="5122" name="Picture 2" descr="C:\Users\Maclean\AppData\Local\Microsoft\Windows\Temporary Internet Files\Content.IE5\TCTO5M9B\MP900439336[1].jpg"/>
          <p:cNvPicPr>
            <a:picLocks noChangeAspect="1" noChangeArrowheads="1"/>
          </p:cNvPicPr>
          <p:nvPr/>
        </p:nvPicPr>
        <p:blipFill>
          <a:blip r:embed="rId3" cstate="print"/>
          <a:srcRect/>
          <a:stretch>
            <a:fillRect/>
          </a:stretch>
        </p:blipFill>
        <p:spPr bwMode="auto">
          <a:xfrm>
            <a:off x="2771800" y="260648"/>
            <a:ext cx="3571900" cy="4002808"/>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4860032" y="5500019"/>
            <a:ext cx="3747471" cy="13579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525112"/>
          </a:xfrm>
        </p:spPr>
        <p:txBody>
          <a:bodyPr>
            <a:noAutofit/>
          </a:bodyPr>
          <a:lstStyle/>
          <a:p>
            <a:r>
              <a:rPr lang="en-CA" sz="4000" dirty="0" smtClean="0"/>
              <a:t>SEARCH</a:t>
            </a:r>
            <a:br>
              <a:rPr lang="en-CA" sz="4000" dirty="0" smtClean="0"/>
            </a:br>
            <a:r>
              <a:rPr lang="en-CA" sz="4000" dirty="0" smtClean="0"/>
              <a:t/>
            </a:r>
            <a:br>
              <a:rPr lang="en-CA" sz="4000" dirty="0" smtClean="0"/>
            </a:br>
            <a:r>
              <a:rPr lang="en-CA" sz="4000" dirty="0" smtClean="0"/>
              <a:t>*Fast and inexpensive</a:t>
            </a:r>
            <a:br>
              <a:rPr lang="en-CA" sz="4000" dirty="0" smtClean="0"/>
            </a:br>
            <a:r>
              <a:rPr lang="en-CA" sz="4000" dirty="0" smtClean="0"/>
              <a:t>*Identifies 5 and 6 year olds who are </a:t>
            </a:r>
            <a:r>
              <a:rPr lang="en-CA" sz="4000" dirty="0" smtClean="0"/>
              <a:t> vulnerable </a:t>
            </a:r>
            <a:r>
              <a:rPr lang="en-CA" sz="4000" dirty="0" smtClean="0"/>
              <a:t>to learning difficulty with reading</a:t>
            </a:r>
            <a:br>
              <a:rPr lang="en-CA" sz="4000" dirty="0" smtClean="0"/>
            </a:br>
            <a:r>
              <a:rPr lang="en-CA" sz="4000" dirty="0" smtClean="0"/>
              <a:t>*Administered individually</a:t>
            </a:r>
            <a:endParaRPr lang="en-CA" sz="4000" dirty="0"/>
          </a:p>
        </p:txBody>
      </p:sp>
      <p:pic>
        <p:nvPicPr>
          <p:cNvPr id="3" name="Picture 3" descr="C:\Users\Maclean\AppData\Local\Microsoft\Windows\Temporary Internet Files\Content.IE5\3FNPYARY\MC900237619[1].wmf"/>
          <p:cNvPicPr>
            <a:picLocks noChangeAspect="1" noChangeArrowheads="1"/>
          </p:cNvPicPr>
          <p:nvPr/>
        </p:nvPicPr>
        <p:blipFill>
          <a:blip r:embed="rId3" cstate="print"/>
          <a:srcRect/>
          <a:stretch>
            <a:fillRect/>
          </a:stretch>
        </p:blipFill>
        <p:spPr bwMode="auto">
          <a:xfrm>
            <a:off x="7092280" y="404664"/>
            <a:ext cx="1453081" cy="2420293"/>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148064" y="5500019"/>
            <a:ext cx="3747471" cy="13579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4692"/>
          </a:xfrm>
        </p:spPr>
        <p:txBody>
          <a:bodyPr/>
          <a:lstStyle/>
          <a:p>
            <a:r>
              <a:rPr lang="en-CA" dirty="0" smtClean="0"/>
              <a:t>TEACH –</a:t>
            </a:r>
            <a:br>
              <a:rPr lang="en-CA" dirty="0" smtClean="0"/>
            </a:br>
            <a:r>
              <a:rPr lang="en-CA" dirty="0" smtClean="0"/>
              <a:t>Intervention</a:t>
            </a:r>
            <a:endParaRPr lang="en-CA" dirty="0"/>
          </a:p>
        </p:txBody>
      </p:sp>
      <p:pic>
        <p:nvPicPr>
          <p:cNvPr id="6150" name="Picture 6" descr="C:\Users\Maclean\AppData\Local\Microsoft\Windows\Temporary Internet Files\Content.IE5\BWWOZBE6\MP900442301[1].jpg"/>
          <p:cNvPicPr>
            <a:picLocks noChangeAspect="1" noChangeArrowheads="1"/>
          </p:cNvPicPr>
          <p:nvPr/>
        </p:nvPicPr>
        <p:blipFill>
          <a:blip r:embed="rId3" cstate="print"/>
          <a:srcRect/>
          <a:stretch>
            <a:fillRect/>
          </a:stretch>
        </p:blipFill>
        <p:spPr bwMode="auto">
          <a:xfrm>
            <a:off x="2214546" y="857232"/>
            <a:ext cx="5929354" cy="3429024"/>
          </a:xfrm>
          <a:prstGeom prst="rect">
            <a:avLst/>
          </a:prstGeom>
          <a:noFill/>
        </p:spPr>
      </p:pic>
      <p:pic>
        <p:nvPicPr>
          <p:cNvPr id="4" name="Picture 3" descr="nild-logo_trans-bkgrd.png"/>
          <p:cNvPicPr>
            <a:picLocks noChangeAspect="1"/>
          </p:cNvPicPr>
          <p:nvPr/>
        </p:nvPicPr>
        <p:blipFill>
          <a:blip r:embed="rId4" cstate="print"/>
          <a:stretch>
            <a:fillRect/>
          </a:stretch>
        </p:blipFill>
        <p:spPr>
          <a:xfrm>
            <a:off x="5076056" y="5500019"/>
            <a:ext cx="3747471" cy="13579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3804"/>
          </a:xfrm>
        </p:spPr>
        <p:txBody>
          <a:bodyPr>
            <a:normAutofit/>
          </a:bodyPr>
          <a:lstStyle/>
          <a:p>
            <a:r>
              <a:rPr lang="en-CA" sz="4000" dirty="0" smtClean="0"/>
              <a:t>TEACH</a:t>
            </a:r>
            <a:br>
              <a:rPr lang="en-CA" sz="4000" dirty="0" smtClean="0"/>
            </a:br>
            <a:r>
              <a:rPr lang="en-CA" sz="4000" dirty="0" smtClean="0"/>
              <a:t/>
            </a:r>
            <a:br>
              <a:rPr lang="en-CA" sz="4000" dirty="0" smtClean="0"/>
            </a:br>
            <a:r>
              <a:rPr lang="en-CA" sz="4000" dirty="0" smtClean="0"/>
              <a:t>*Fun and Interactive</a:t>
            </a:r>
            <a:br>
              <a:rPr lang="en-CA" sz="4000" dirty="0" smtClean="0"/>
            </a:br>
            <a:r>
              <a:rPr lang="en-CA" sz="4000" dirty="0" smtClean="0"/>
              <a:t>*Includes 55 tasks designed to address the needs identified by the screening</a:t>
            </a:r>
            <a:br>
              <a:rPr lang="en-CA" sz="4000" dirty="0" smtClean="0"/>
            </a:br>
            <a:r>
              <a:rPr lang="en-CA" sz="4000" dirty="0" smtClean="0"/>
              <a:t>*Administered in group or individual settings</a:t>
            </a:r>
            <a:br>
              <a:rPr lang="en-CA" sz="4000" dirty="0" smtClean="0"/>
            </a:br>
            <a:endParaRPr lang="en-CA" sz="4000" dirty="0"/>
          </a:p>
        </p:txBody>
      </p:sp>
      <p:pic>
        <p:nvPicPr>
          <p:cNvPr id="3" name="Picture 2" descr="nild-logo_trans-bkgrd.png"/>
          <p:cNvPicPr>
            <a:picLocks noChangeAspect="1"/>
          </p:cNvPicPr>
          <p:nvPr/>
        </p:nvPicPr>
        <p:blipFill>
          <a:blip r:embed="rId2" cstate="print"/>
          <a:stretch>
            <a:fillRect/>
          </a:stretch>
        </p:blipFill>
        <p:spPr>
          <a:xfrm>
            <a:off x="5004048" y="5500019"/>
            <a:ext cx="3747471" cy="135798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479</TotalTime>
  <Words>1338</Words>
  <Application>Microsoft Office PowerPoint</Application>
  <PresentationFormat>On-screen Show (4:3)</PresentationFormat>
  <Paragraphs>82</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Search &amp; Teach </vt:lpstr>
      <vt:lpstr>HOW TO IDENTIFY Children vulnerable to learning problems</vt:lpstr>
      <vt:lpstr>HOW TO PREVENT School failure and its emotional consequences</vt:lpstr>
      <vt:lpstr>Search &amp; Teach is an early identification and intervention program designed to meet the educational needs of young learners before they experience the frustration of learning failure.</vt:lpstr>
      <vt:lpstr>SEARCH – Identification</vt:lpstr>
      <vt:lpstr>How is Search Used?</vt:lpstr>
      <vt:lpstr>SEARCH  *Fast and inexpensive *Identifies 5 and 6 year olds who are  vulnerable to learning difficulty with reading *Administered individually</vt:lpstr>
      <vt:lpstr>TEACH – Intervention</vt:lpstr>
      <vt:lpstr>TEACH  *Fun and Interactive *Includes 55 tasks designed to address the needs identified by the screening *Administered in group or individual settings </vt:lpstr>
      <vt:lpstr>How can you use TEACH?</vt:lpstr>
      <vt:lpstr>How did the program develop?</vt:lpstr>
      <vt:lpstr>Success Stories</vt:lpstr>
      <vt:lpstr>  SEARCH AND TEACH Training Workshops offered regularly by NILD Canada for teachers, parents and therapists.  Visit our website for current training dates. www.nildcanada.org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Teach</dc:title>
  <dc:creator>Maclean</dc:creator>
  <cp:lastModifiedBy>Maclean</cp:lastModifiedBy>
  <cp:revision>57</cp:revision>
  <dcterms:created xsi:type="dcterms:W3CDTF">2013-04-15T18:08:10Z</dcterms:created>
  <dcterms:modified xsi:type="dcterms:W3CDTF">2014-02-04T02:30:05Z</dcterms:modified>
</cp:coreProperties>
</file>